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4" r:id="rId6"/>
    <p:sldId id="260" r:id="rId7"/>
    <p:sldId id="265" r:id="rId8"/>
    <p:sldId id="266" r:id="rId9"/>
    <p:sldId id="267" r:id="rId10"/>
    <p:sldId id="268" r:id="rId11"/>
    <p:sldId id="269" r:id="rId12"/>
    <p:sldId id="273" r:id="rId13"/>
    <p:sldId id="274" r:id="rId14"/>
    <p:sldId id="271" r:id="rId15"/>
    <p:sldId id="270" r:id="rId16"/>
    <p:sldId id="272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8" r:id="rId27"/>
    <p:sldId id="284" r:id="rId28"/>
    <p:sldId id="289" r:id="rId29"/>
    <p:sldId id="286" r:id="rId30"/>
    <p:sldId id="290" r:id="rId31"/>
    <p:sldId id="292" r:id="rId32"/>
    <p:sldId id="299" r:id="rId33"/>
    <p:sldId id="293" r:id="rId34"/>
    <p:sldId id="294" r:id="rId35"/>
    <p:sldId id="295" r:id="rId36"/>
    <p:sldId id="298" r:id="rId37"/>
    <p:sldId id="296" r:id="rId38"/>
    <p:sldId id="287" r:id="rId39"/>
    <p:sldId id="300" r:id="rId40"/>
    <p:sldId id="291" r:id="rId4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1956B-86AB-4DEE-ABF9-53F29F7E4109}" type="datetimeFigureOut">
              <a:rPr lang="es-ES" smtClean="0"/>
              <a:t>31/10/2023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17CFB3-08E9-43AD-906F-850D3F9D073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2505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C168C2-CE79-825B-538E-004D3996B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9CF11CC-50CC-5985-90C0-6A273FC2A2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611CB1-5BEF-18FC-C7F9-6D9938B60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7F790-CABA-4B0A-B7EF-0FCCDC171EFA}" type="datetime1">
              <a:rPr lang="es-ES" smtClean="0"/>
              <a:t>31/10/2023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298080-8C30-45AD-E9CB-2A541C9F7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22BDA9A-9671-5F63-66EA-21CFCEDF3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9592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3D3FB8-ED58-3D7F-3346-AD4E5C500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66DEAB1-FE46-A956-99C4-4D4CD5216C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FC083C-3114-80CD-EACA-687D7C50B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CC098-97BD-4E79-9A67-42D378D9B2EC}" type="datetime1">
              <a:rPr lang="es-ES" smtClean="0"/>
              <a:t>31/10/2023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5771F9-E227-9182-7FA1-A37345CA5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B29884-C48A-3E33-D84F-919FC4C2F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5483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CF486C5-D4BC-905C-858B-420B07F623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B3530AC-5B0E-B3D1-DB47-E7A314F54F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243E267-5AEE-73CE-5EE3-41E526CA0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0BE41-D162-4EDE-9826-C810CBF662F2}" type="datetime1">
              <a:rPr lang="es-ES" smtClean="0"/>
              <a:t>31/10/2023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768478C-7AED-73EF-72C7-0DBD1C481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B2155F7-762E-EC36-A2C3-4E9401BBE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5558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25947A-CA8F-4262-24C1-7588B87D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C4595A-7D8A-5A40-0177-453A1B596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3CBD7E-8D0C-65A5-2DC6-20365645A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E6B61-110C-406B-880D-28FAD467E221}" type="datetime1">
              <a:rPr lang="es-ES" smtClean="0"/>
              <a:t>31/10/2023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B847574-6EFA-0678-D3A3-BBDCC6FA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CF3005-88F8-F5B2-CE5E-FC01DB024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518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7CBF9-5AA9-2193-C700-01015DE10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4A053F7-67C8-EB07-681E-10D694D20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57A23D-7261-89C1-5EB1-FBE9D736E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9639D-3094-4188-BB96-0E49E17AA29F}" type="datetime1">
              <a:rPr lang="es-ES" smtClean="0"/>
              <a:t>31/10/2023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2708A88-6638-F31A-1F7E-B3FE8C24D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4259AF-4330-3EB1-0817-B90A18AD4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9432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81349E-4971-7998-E212-B7521F681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994485-C3F3-AA1B-2A6E-07CC9A4034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4DCBDE2-E57F-BCEE-B772-5E59AAC33D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CB7AE94-9236-3D37-1E01-A0BA41999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C0FC5-A0F2-4E3F-B5B3-04AA16497F6B}" type="datetime1">
              <a:rPr lang="es-ES" smtClean="0"/>
              <a:t>31/10/2023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4250495-CB5D-A070-46A8-29CD9E0A8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7A2ED18-D188-CE26-3F42-A1539C63F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9952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CD6A81-2ADB-3261-7862-3956B45CC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6794FE3-8220-C720-776F-B2F114138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B9789ED-AD38-D1E8-9404-B81572B102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1C05F6B-7141-9ED9-930F-8F93A67F33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ED3ABDF-F3D6-5BE0-E553-FE90FF878A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EE4D6CE-0B0A-1544-CE32-3A6E6FFF0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DA24A-FD1A-4667-B671-E258515C83CF}" type="datetime1">
              <a:rPr lang="es-ES" smtClean="0"/>
              <a:t>31/10/2023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6ED5D34-47E9-F84E-413C-8DC14A581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67ECDA3-B3F2-04E0-8348-3FB619058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0601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0A1880-DE36-009F-316B-EA373CD01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8010B9A-5D69-7D6A-0F5B-EBE999D36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9028B-432D-400D-8786-5A7E6A38B212}" type="datetime1">
              <a:rPr lang="es-ES" smtClean="0"/>
              <a:t>31/10/2023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6F26476-9465-5062-554C-061A963D1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19591DB-59FD-CBC8-A294-A74CEB6E3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1693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B785ED4-9673-8167-869C-D2D57A976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B439F-96C7-4D75-B5E8-4997C7F9FC2C}" type="datetime1">
              <a:rPr lang="es-ES" smtClean="0"/>
              <a:t>31/10/2023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0D867B3-C123-B77D-5837-1870BEA57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026041B-A42B-9892-E0DB-E22F845A9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5365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2F1392-6BC8-3F51-F235-D3BE11426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0C8ED6-0C49-90A9-989F-52F903A08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33986B2-E89C-E601-7D9E-3C17D5E3B2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214914F-D2B1-158B-163A-7034F3881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46BA9-058E-4C28-9590-A12C550DF588}" type="datetime1">
              <a:rPr lang="es-ES" smtClean="0"/>
              <a:t>31/10/2023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49B2582-2541-A147-F3C8-76AEA22E7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DF85FF0-FEF6-B488-9583-E352E0E6E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0806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924C5E-D2BE-17E7-B1DB-C53534F5A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67350D8-C6C5-73A2-1DCF-E6E9D297B2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3B5896F-9690-408F-AB38-1A3A30FA2D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A8B3FBD-5EA3-1E6B-CA2E-09D395E05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AB32-EBA6-4136-8A18-E2F9B8E6B9A0}" type="datetime1">
              <a:rPr lang="es-ES" smtClean="0"/>
              <a:t>31/10/2023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790413D-6AC1-F604-A9D6-AFEEA6952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33B0DDA-1729-5306-25DC-44478AF98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5086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6DCCFC7-8B7D-F011-8353-C9201C053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3C50001-3BDB-83CB-8727-72564BD4F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D43392-354A-EA5D-4C67-BDD33CD983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8B75B-3F2D-46E3-A22D-A9AE89997F78}" type="datetime1">
              <a:rPr lang="es-ES" smtClean="0"/>
              <a:t>31/10/2023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37A836C-4EBE-4C01-31F8-46A1C76AF8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AE8ED7-1495-317A-B5DB-7B117D4C99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3356B-10FC-46AF-A724-8FFAD717AC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6649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profesionalreview.com/guias/memoria-cache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353D14-44BE-9D9F-828E-6F1A73BC2F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UD 2.2 </a:t>
            </a:r>
            <a:br>
              <a:rPr lang="es-ES" dirty="0"/>
            </a:br>
            <a:r>
              <a:rPr lang="es-ES" dirty="0"/>
              <a:t>MEMORIA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9E3DBE7-F494-C457-BCCB-CE16E7EF23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SISTEMAS INFORMÁTICOS</a:t>
            </a:r>
          </a:p>
          <a:p>
            <a:r>
              <a:rPr lang="es-ES" b="1" dirty="0"/>
              <a:t>Técnico de Grado Superior Desarrollo de Aplicaciones Web</a:t>
            </a:r>
          </a:p>
          <a:p>
            <a:r>
              <a:rPr lang="es-ES" b="1" dirty="0"/>
              <a:t>2023-24</a:t>
            </a:r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F15D1A3-A4AC-8DD2-7634-BFC6D02EF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2" y="5349875"/>
            <a:ext cx="2047875" cy="62865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5E51C65-13E5-DDF0-AA50-25E891592F2F}"/>
              </a:ext>
            </a:extLst>
          </p:cNvPr>
          <p:cNvSpPr txBox="1"/>
          <p:nvPr/>
        </p:nvSpPr>
        <p:spPr>
          <a:xfrm>
            <a:off x="5303520" y="5349875"/>
            <a:ext cx="6117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/>
              <a:t>J. Mario Rodríguez</a:t>
            </a:r>
          </a:p>
          <a:p>
            <a:pPr algn="r"/>
            <a:r>
              <a:rPr lang="es-ES" dirty="0"/>
              <a:t>jrodper183e@g.educaand.es</a:t>
            </a:r>
          </a:p>
        </p:txBody>
      </p:sp>
    </p:spTree>
    <p:extLst>
      <p:ext uri="{BB962C8B-B14F-4D97-AF65-F5344CB8AC3E}">
        <p14:creationId xmlns:p14="http://schemas.microsoft.com/office/powerpoint/2010/main" val="1298760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0B653D-F635-88B1-49C2-B1F251748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Características de la memoria principal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E6E8B01-9495-6808-B387-1CFA3CC9F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10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1BF0C67-2EB3-4DE3-E7E2-51D99712A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193" y="1495203"/>
            <a:ext cx="6705951" cy="505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39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0B653D-F635-88B1-49C2-B1F251748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Características de la memoria principal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255DCB-C0F0-D22C-2BEE-CD972967F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39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/>
              <a:t>PALABRA</a:t>
            </a:r>
            <a:r>
              <a:rPr lang="es-ES" dirty="0"/>
              <a:t>: </a:t>
            </a:r>
            <a:r>
              <a:rPr lang="es-ES" sz="2400" dirty="0"/>
              <a:t>número de bits que se pueden leer o escribir al mismo tiempo</a:t>
            </a:r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r>
              <a:rPr lang="es-ES" b="1" dirty="0"/>
              <a:t>SDRAM</a:t>
            </a:r>
            <a:r>
              <a:rPr lang="es-ES" sz="2400" dirty="0"/>
              <a:t>: Memoria DRAM Síncrona </a:t>
            </a:r>
            <a:br>
              <a:rPr lang="es-ES" sz="2400" dirty="0"/>
            </a:br>
            <a:r>
              <a:rPr lang="es-ES" sz="2400" dirty="0"/>
              <a:t>		R/W en función de los ciclos de reloj del procesador</a:t>
            </a:r>
          </a:p>
          <a:p>
            <a:pPr marL="0" indent="0">
              <a:buNone/>
            </a:pPr>
            <a:r>
              <a:rPr lang="es-ES" sz="2400" dirty="0"/>
              <a:t>	Velocidad: </a:t>
            </a:r>
            <a:r>
              <a:rPr lang="es-ES" sz="1800" dirty="0"/>
              <a:t>relacionada con la frecuencia de reloj</a:t>
            </a:r>
            <a:endParaRPr lang="es-ES" sz="2400" dirty="0"/>
          </a:p>
          <a:p>
            <a:pPr marL="0" indent="0">
              <a:buNone/>
            </a:pPr>
            <a:r>
              <a:rPr lang="es-ES" sz="2400" dirty="0"/>
              <a:t>	Ancho de banda: </a:t>
            </a:r>
            <a:r>
              <a:rPr lang="es-ES" sz="1800" dirty="0"/>
              <a:t>número de palabras transferidas / unidad de tiempo</a:t>
            </a:r>
            <a:endParaRPr lang="es-ES" sz="2400" dirty="0"/>
          </a:p>
          <a:p>
            <a:pPr marL="0" indent="0">
              <a:buNone/>
            </a:pPr>
            <a:r>
              <a:rPr lang="es-ES" sz="2400" dirty="0"/>
              <a:t>	Capacidad</a:t>
            </a:r>
            <a:r>
              <a:rPr lang="es-ES" sz="1800" dirty="0"/>
              <a:t>: cantidad de información que es capaz de almacenar</a:t>
            </a:r>
            <a:endParaRPr lang="es-ES" sz="2400" dirty="0"/>
          </a:p>
          <a:p>
            <a:pPr marL="0" indent="0">
              <a:buNone/>
            </a:pPr>
            <a:r>
              <a:rPr lang="es-ES" sz="2400" dirty="0"/>
              <a:t>	Tiempo de acceso</a:t>
            </a:r>
            <a:r>
              <a:rPr lang="es-ES" sz="1800" dirty="0"/>
              <a:t>: para lectura y para escritura</a:t>
            </a:r>
            <a:endParaRPr lang="es-ES" sz="2400" dirty="0"/>
          </a:p>
          <a:p>
            <a:pPr marL="0" indent="0">
              <a:buNone/>
            </a:pPr>
            <a:r>
              <a:rPr lang="es-ES" sz="2400" dirty="0"/>
              <a:t>	Latencia: </a:t>
            </a:r>
            <a:r>
              <a:rPr lang="es-ES" sz="1800" dirty="0"/>
              <a:t>tiempo desde que se solicita un dato hasta que el primer bit de este es transferido</a:t>
            </a:r>
          </a:p>
          <a:p>
            <a:pPr marL="0" indent="0">
              <a:buNone/>
            </a:pPr>
            <a:r>
              <a:rPr lang="es-ES" sz="1800" dirty="0"/>
              <a:t>	 </a:t>
            </a:r>
            <a:r>
              <a:rPr lang="es-ES" sz="2400" dirty="0"/>
              <a:t>Voltaje</a:t>
            </a:r>
            <a:r>
              <a:rPr lang="es-ES" sz="1800" dirty="0"/>
              <a:t> … y como consecuencia, consumo y calor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E6E8B01-9495-6808-B387-1CFA3CC9F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11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B708E4C-8961-9BD7-6C4A-BBD3178ACC29}"/>
              </a:ext>
            </a:extLst>
          </p:cNvPr>
          <p:cNvSpPr txBox="1"/>
          <p:nvPr/>
        </p:nvSpPr>
        <p:spPr>
          <a:xfrm>
            <a:off x="6803136" y="5873992"/>
            <a:ext cx="3794760" cy="7694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Valores de V?</a:t>
            </a:r>
          </a:p>
        </p:txBody>
      </p:sp>
    </p:spTree>
    <p:extLst>
      <p:ext uri="{BB962C8B-B14F-4D97-AF65-F5344CB8AC3E}">
        <p14:creationId xmlns:p14="http://schemas.microsoft.com/office/powerpoint/2010/main" val="41125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49CAE2-86FE-1535-414C-1B7023066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Evolución de la memoria principal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5A1BEB-C3F6-08D5-69CF-BE5B8A7C3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992" y="1690688"/>
            <a:ext cx="11222736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2000" b="1" dirty="0" err="1"/>
              <a:t>Static</a:t>
            </a:r>
            <a:r>
              <a:rPr lang="es-ES" sz="2000" b="1" dirty="0"/>
              <a:t> RAM (SRAM): </a:t>
            </a:r>
            <a:r>
              <a:rPr lang="es-ES" sz="2000" dirty="0"/>
              <a:t>aunque se empezó a utilizar en 1990, podemos encontrarla actualmente en algunos dispositivos como impresoras o </a:t>
            </a:r>
            <a:r>
              <a:rPr lang="es-ES" sz="2000" dirty="0" err="1"/>
              <a:t>routers</a:t>
            </a:r>
            <a:r>
              <a:rPr lang="es-ES" sz="2000" dirty="0"/>
              <a:t> además de la caché de discos duros y procesadores.</a:t>
            </a:r>
          </a:p>
          <a:p>
            <a:pPr marL="0" indent="0">
              <a:buNone/>
            </a:pPr>
            <a:r>
              <a:rPr lang="es-ES" sz="2000" b="1" dirty="0"/>
              <a:t>Dynamic RAM (DRAM): </a:t>
            </a:r>
            <a:r>
              <a:rPr lang="es-ES" sz="2000" dirty="0"/>
              <a:t>se le llama dinámica porque necesita refrescar periódicamente los datos debido a sus condensadores que van descargando regularmente. Se empezó a utilizar desde principios de los 70 hasta los 90.</a:t>
            </a:r>
          </a:p>
          <a:p>
            <a:pPr marL="457200" lvl="1" indent="0">
              <a:buNone/>
            </a:pPr>
            <a:r>
              <a:rPr lang="es-ES" sz="2000" b="1" dirty="0" err="1"/>
              <a:t>Synchronous</a:t>
            </a:r>
            <a:r>
              <a:rPr lang="es-ES" sz="2000" b="1" dirty="0"/>
              <a:t> Dynamic RAM (SDRAM): </a:t>
            </a:r>
            <a:r>
              <a:rPr lang="es-ES" sz="2000" dirty="0"/>
              <a:t>se sincroniza con el procesador y puede acatar una orden de lectura antes de haber terminado una de escritura («</a:t>
            </a:r>
            <a:r>
              <a:rPr lang="es-ES" sz="2000" dirty="0" err="1"/>
              <a:t>pipelining</a:t>
            </a:r>
            <a:r>
              <a:rPr lang="es-ES" sz="2000" dirty="0"/>
              <a:t>«). Desde 1993 hasta ahora se utiliza en PC y consolas. Además, sirve de base para la mayoría de tipos de memoria RAM que veremos a continuación.</a:t>
            </a:r>
          </a:p>
          <a:p>
            <a:pPr marL="914400" lvl="2" indent="0">
              <a:buNone/>
            </a:pPr>
            <a:r>
              <a:rPr lang="es-ES" b="1" dirty="0"/>
              <a:t>Single Data </a:t>
            </a:r>
            <a:r>
              <a:rPr lang="es-ES" b="1" dirty="0" err="1"/>
              <a:t>Rate</a:t>
            </a:r>
            <a:r>
              <a:rPr lang="es-ES" b="1" dirty="0"/>
              <a:t> </a:t>
            </a:r>
            <a:r>
              <a:rPr lang="es-ES" b="1" dirty="0" err="1"/>
              <a:t>Synchronous</a:t>
            </a:r>
            <a:r>
              <a:rPr lang="es-ES" b="1" dirty="0"/>
              <a:t> Dynamic RAM (SDR SDRAM): </a:t>
            </a:r>
            <a:r>
              <a:rPr lang="es-ES" dirty="0"/>
              <a:t>conocida como la segunda generación de las SDRAM, se empezó a utilizar en 1993 y sigue a día de hoy. Es una versión que mejora el procesamiento de la información de lectura y escritura.</a:t>
            </a:r>
          </a:p>
          <a:p>
            <a:pPr marL="914400" lvl="2" indent="0">
              <a:buNone/>
            </a:pPr>
            <a:r>
              <a:rPr lang="es-ES" b="1" dirty="0" err="1"/>
              <a:t>Double</a:t>
            </a:r>
            <a:r>
              <a:rPr lang="es-ES" b="1" dirty="0"/>
              <a:t> Data </a:t>
            </a:r>
            <a:r>
              <a:rPr lang="es-ES" b="1" dirty="0" err="1"/>
              <a:t>Rate</a:t>
            </a:r>
            <a:r>
              <a:rPr lang="es-ES" b="1" dirty="0"/>
              <a:t> </a:t>
            </a:r>
            <a:r>
              <a:rPr lang="es-ES" b="1" dirty="0" err="1"/>
              <a:t>Synchronous</a:t>
            </a:r>
            <a:r>
              <a:rPr lang="es-ES" b="1" dirty="0"/>
              <a:t> Dynamic RAM (DDR SDRAM): </a:t>
            </a:r>
            <a:r>
              <a:rPr lang="es-ES" dirty="0"/>
              <a:t>este es el tipo de memoria RAM estándar desde el año 2000, siendo la base para las siguientes generaciones: DDR2, DDR4 y DDR5.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BAFC14-E8D3-0582-7A09-635028FFA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12</a:t>
            </a:fld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E707656-9B37-B9BE-D122-93FB36BB48A5}"/>
              </a:ext>
            </a:extLst>
          </p:cNvPr>
          <p:cNvSpPr txBox="1"/>
          <p:nvPr/>
        </p:nvSpPr>
        <p:spPr>
          <a:xfrm>
            <a:off x="155448" y="6356350"/>
            <a:ext cx="5279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https://www.guiahardware.es/memoria-ram-un-repaso-a-su-historia/</a:t>
            </a:r>
          </a:p>
        </p:txBody>
      </p:sp>
    </p:spTree>
    <p:extLst>
      <p:ext uri="{BB962C8B-B14F-4D97-AF65-F5344CB8AC3E}">
        <p14:creationId xmlns:p14="http://schemas.microsoft.com/office/powerpoint/2010/main" val="3890888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49CAE2-86FE-1535-414C-1B7023066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Evolución de la memoria principal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5A1BEB-C3F6-08D5-69CF-BE5B8A7C3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992" y="4489704"/>
            <a:ext cx="11222736" cy="1552322"/>
          </a:xfrm>
        </p:spPr>
        <p:txBody>
          <a:bodyPr>
            <a:noAutofit/>
          </a:bodyPr>
          <a:lstStyle/>
          <a:p>
            <a:pPr marL="914400" lvl="2" indent="0">
              <a:buNone/>
            </a:pPr>
            <a:r>
              <a:rPr lang="es-ES" b="1" dirty="0"/>
              <a:t>Single Data </a:t>
            </a:r>
            <a:r>
              <a:rPr lang="es-ES" b="1" dirty="0" err="1"/>
              <a:t>Rate</a:t>
            </a:r>
            <a:r>
              <a:rPr lang="es-ES" b="1" dirty="0"/>
              <a:t> </a:t>
            </a:r>
            <a:r>
              <a:rPr lang="es-ES" b="1" dirty="0" err="1"/>
              <a:t>Synchronous</a:t>
            </a:r>
            <a:r>
              <a:rPr lang="es-ES" b="1" dirty="0"/>
              <a:t> Dynamic RAM (SDR SDRAM): </a:t>
            </a:r>
            <a:r>
              <a:rPr lang="es-ES" dirty="0"/>
              <a:t>conocida como la segunda generación de las SDRAM, se empezó a utilizar en 1993 y sigue a día de hoy. Es una versión que mejora el procesamiento de la información de lectura y escritura.</a:t>
            </a:r>
          </a:p>
          <a:p>
            <a:pPr marL="914400" lvl="2" indent="0">
              <a:buNone/>
            </a:pPr>
            <a:r>
              <a:rPr lang="es-ES" b="1" dirty="0" err="1"/>
              <a:t>Double</a:t>
            </a:r>
            <a:r>
              <a:rPr lang="es-ES" b="1" dirty="0"/>
              <a:t> Data </a:t>
            </a:r>
            <a:r>
              <a:rPr lang="es-ES" b="1" dirty="0" err="1"/>
              <a:t>Rate</a:t>
            </a:r>
            <a:r>
              <a:rPr lang="es-ES" b="1" dirty="0"/>
              <a:t> </a:t>
            </a:r>
            <a:r>
              <a:rPr lang="es-ES" b="1" dirty="0" err="1"/>
              <a:t>Synchronous</a:t>
            </a:r>
            <a:r>
              <a:rPr lang="es-ES" b="1" dirty="0"/>
              <a:t> Dynamic RAM (DDR SDRAM): </a:t>
            </a:r>
            <a:r>
              <a:rPr lang="es-ES" dirty="0"/>
              <a:t>este es el tipo de memoria RAM estándar desde el año 2000, siendo la base para las siguientes generaciones: DDR2, DDR4 y DDR5.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BAFC14-E8D3-0582-7A09-635028FFA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13</a:t>
            </a:fld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E707656-9B37-B9BE-D122-93FB36BB48A5}"/>
              </a:ext>
            </a:extLst>
          </p:cNvPr>
          <p:cNvSpPr txBox="1"/>
          <p:nvPr/>
        </p:nvSpPr>
        <p:spPr>
          <a:xfrm>
            <a:off x="155448" y="6356350"/>
            <a:ext cx="5279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https://www.guiahardware.es/memoria-ram-un-repaso-a-su-historia/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CCCEA17-4A93-CDB4-B540-1874B9D85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713" y="1858708"/>
            <a:ext cx="7548363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46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6AF07AC5-B9AD-1C42-ECEB-0D8F3188A3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967" y="201168"/>
            <a:ext cx="5222203" cy="5847779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6A12C1B-9250-CC09-7658-D976A9E34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14</a:t>
            </a:fld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6AC8C71-FB70-A37B-C0FC-23241E6AA049}"/>
              </a:ext>
            </a:extLst>
          </p:cNvPr>
          <p:cNvSpPr txBox="1"/>
          <p:nvPr/>
        </p:nvSpPr>
        <p:spPr>
          <a:xfrm>
            <a:off x="128016" y="6413698"/>
            <a:ext cx="57630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https://hardzone.es/tutoriales/componentes/diferencias-memoria-ram-ddr/</a:t>
            </a:r>
          </a:p>
        </p:txBody>
      </p:sp>
    </p:spTree>
    <p:extLst>
      <p:ext uri="{BB962C8B-B14F-4D97-AF65-F5344CB8AC3E}">
        <p14:creationId xmlns:p14="http://schemas.microsoft.com/office/powerpoint/2010/main" val="748113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5C832A-F100-8BAC-88B8-9CBD4B8A9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C0670D-3815-79AC-A1D8-DDAB22F66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0A44671-E508-93B2-F1B4-50A9E1A07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15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2D59636-D0A9-80E1-3987-C47813522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47" y="0"/>
            <a:ext cx="114653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253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6699DD-1E32-C09B-285B-A5B76F56E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Módulos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704E34-790D-5E22-E89F-A1CFEBFE9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3600" b="1" dirty="0"/>
              <a:t>DIMM</a:t>
            </a:r>
            <a:r>
              <a:rPr lang="es-ES" dirty="0"/>
              <a:t>    </a:t>
            </a:r>
            <a:r>
              <a:rPr lang="es-ES" i="1" dirty="0"/>
              <a:t>Dual </a:t>
            </a:r>
            <a:r>
              <a:rPr lang="es-ES" i="1" dirty="0" err="1"/>
              <a:t>In-line</a:t>
            </a:r>
            <a:r>
              <a:rPr lang="es-ES" i="1" dirty="0"/>
              <a:t> </a:t>
            </a:r>
            <a:r>
              <a:rPr lang="es-ES" i="1" dirty="0" err="1"/>
              <a:t>Memory</a:t>
            </a:r>
            <a:r>
              <a:rPr lang="es-ES" i="1" dirty="0"/>
              <a:t> Module</a:t>
            </a:r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Antiguos: </a:t>
            </a:r>
            <a:r>
              <a:rPr lang="es-ES" dirty="0"/>
              <a:t>SIMM (Single…), RIMM (</a:t>
            </a:r>
            <a:r>
              <a:rPr lang="es-ES" dirty="0" err="1"/>
              <a:t>Rambus</a:t>
            </a:r>
            <a:r>
              <a:rPr lang="es-ES" dirty="0"/>
              <a:t>…)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BEDBC10-A657-AF71-7EBD-F79EFA355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16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7A7B6F2-A7BD-BEBA-9765-E409F1AFECF3}"/>
              </a:ext>
            </a:extLst>
          </p:cNvPr>
          <p:cNvSpPr txBox="1"/>
          <p:nvPr/>
        </p:nvSpPr>
        <p:spPr>
          <a:xfrm>
            <a:off x="594360" y="6356350"/>
            <a:ext cx="4632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https://hardzone.es/reportajes/que-es/dimm-memoria-ram/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2E5CB5D-E833-0F75-AAC9-5F7DB0023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767" y="1690688"/>
            <a:ext cx="1190625" cy="11906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36AAD0F-D718-D04E-3D28-DB325988C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537869"/>
            <a:ext cx="1533525" cy="11525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E405BE3-908E-46A1-C1A2-333E74545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272" y="3311054"/>
            <a:ext cx="5797960" cy="2453629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60AAAB5A-2230-3F7A-E049-FEEA25A17BE2}"/>
              </a:ext>
            </a:extLst>
          </p:cNvPr>
          <p:cNvSpPr txBox="1"/>
          <p:nvPr/>
        </p:nvSpPr>
        <p:spPr>
          <a:xfrm>
            <a:off x="7424928" y="5458968"/>
            <a:ext cx="429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Small Outline Dual In-line Memory Module</a:t>
            </a:r>
            <a:endParaRPr lang="es-ES" i="1" dirty="0"/>
          </a:p>
        </p:txBody>
      </p:sp>
    </p:spTree>
    <p:extLst>
      <p:ext uri="{BB962C8B-B14F-4D97-AF65-F5344CB8AC3E}">
        <p14:creationId xmlns:p14="http://schemas.microsoft.com/office/powerpoint/2010/main" val="384263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AA70DC5-57F1-F7B2-7FC0-ADAAE88D3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17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812A7FF-FA42-2692-A112-CDCC54CB9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755" y="896112"/>
            <a:ext cx="4737245" cy="276339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583B2F4-ED2A-D173-DD33-58B669D687B4}"/>
              </a:ext>
            </a:extLst>
          </p:cNvPr>
          <p:cNvSpPr txBox="1"/>
          <p:nvPr/>
        </p:nvSpPr>
        <p:spPr>
          <a:xfrm>
            <a:off x="8257032" y="2824148"/>
            <a:ext cx="161848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/>
              <a:t>Qué es?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2D8E4B7-057F-F522-2A8A-4FE397A56279}"/>
              </a:ext>
            </a:extLst>
          </p:cNvPr>
          <p:cNvSpPr txBox="1"/>
          <p:nvPr/>
        </p:nvSpPr>
        <p:spPr>
          <a:xfrm>
            <a:off x="5477256" y="5067124"/>
            <a:ext cx="1618488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/>
              <a:t>Tiene AMD algo parecido?</a:t>
            </a:r>
          </a:p>
        </p:txBody>
      </p:sp>
    </p:spTree>
    <p:extLst>
      <p:ext uri="{BB962C8B-B14F-4D97-AF65-F5344CB8AC3E}">
        <p14:creationId xmlns:p14="http://schemas.microsoft.com/office/powerpoint/2010/main" val="140405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B7E860A-6498-A009-8E98-1986936E26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7" b="22256"/>
          <a:stretch/>
        </p:blipFill>
        <p:spPr>
          <a:xfrm>
            <a:off x="626505" y="1572768"/>
            <a:ext cx="10503685" cy="4572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E031D06-C279-C7A1-40E4-F212FC4AE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Etiquetados 1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50F9A0D-357A-7818-B764-23710AB73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1374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31D06-C279-C7A1-40E4-F212FC4AE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Etiquetados 2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50F9A0D-357A-7818-B764-23710AB73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19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B1C15A2-11A9-76BB-2EB0-D538BAAF1B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00" b="27334"/>
          <a:stretch/>
        </p:blipFill>
        <p:spPr>
          <a:xfrm>
            <a:off x="585433" y="1683766"/>
            <a:ext cx="9940841" cy="467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898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74075E-F013-08A8-437E-21C2BE343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Contenidos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9025C1-D82C-8F51-E055-C5BDEB209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Tipos de memoria</a:t>
            </a:r>
          </a:p>
          <a:p>
            <a:r>
              <a:rPr lang="es-ES" dirty="0"/>
              <a:t>Jerarquía de memorias</a:t>
            </a:r>
          </a:p>
          <a:p>
            <a:r>
              <a:rPr lang="es-ES" dirty="0"/>
              <a:t>Módulos de memoria</a:t>
            </a:r>
          </a:p>
          <a:p>
            <a:r>
              <a:rPr lang="es-ES" dirty="0"/>
              <a:t>Tipos de encapsulado</a:t>
            </a:r>
          </a:p>
          <a:p>
            <a:r>
              <a:rPr lang="es-ES" dirty="0"/>
              <a:t>Memorias secundarias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ED80BE7-51E6-ADCD-E757-2CFA95F4C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5322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31D06-C279-C7A1-40E4-F212FC4AE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Etiquetados 3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50F9A0D-357A-7818-B764-23710AB73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20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09F7C35-46E5-5769-C4D2-FBC13E45E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35" y="1814512"/>
            <a:ext cx="9256102" cy="442569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0148637-F125-A7B7-F87D-E93A211F2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911" y="5354383"/>
            <a:ext cx="3209925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42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31D06-C279-C7A1-40E4-F212FC4AE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Etiquetados 4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50F9A0D-357A-7818-B764-23710AB73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21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16E2449-0E0F-987D-BEBF-296DBF030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23" y="1690688"/>
            <a:ext cx="9360937" cy="412946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FF30FCC-D427-BB32-AC03-11E899FBB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5110" y="479617"/>
            <a:ext cx="30099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9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31D06-C279-C7A1-40E4-F212FC4AE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Etiquetados 5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50F9A0D-357A-7818-B764-23710AB73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22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EFA21CE-D9A0-5B99-1FBE-2B66B6E93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12" y="1384356"/>
            <a:ext cx="7841361" cy="527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01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C30536-2F60-B4A8-6241-2E5613D52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MEMORIAS SECUNDARIAS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565DF5-034B-10B3-FB5F-BF1D484E6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No volátiles!</a:t>
            </a:r>
          </a:p>
          <a:p>
            <a:r>
              <a:rPr lang="es-ES" dirty="0"/>
              <a:t>Relación byte / precio menor</a:t>
            </a:r>
          </a:p>
          <a:p>
            <a:r>
              <a:rPr lang="es-ES" dirty="0"/>
              <a:t>Menor velocidad de transferencia</a:t>
            </a:r>
          </a:p>
          <a:p>
            <a:r>
              <a:rPr lang="es-ES" dirty="0"/>
              <a:t>Mayor capacidad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1914A7F-462D-84C0-F3CC-46374F915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6462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6A0F7D-A756-1807-DB1E-E83E67BA0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CLASIFICACIONES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DCAFE7-D355-3A41-BD00-B926D6524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Reutilizables / No reutilizables</a:t>
            </a:r>
          </a:p>
          <a:p>
            <a:r>
              <a:rPr lang="es-ES" dirty="0"/>
              <a:t>Acceso secuencial / Acceso directo</a:t>
            </a:r>
          </a:p>
          <a:p>
            <a:r>
              <a:rPr lang="es-ES" dirty="0"/>
              <a:t>Interno / Externo</a:t>
            </a:r>
          </a:p>
          <a:p>
            <a:r>
              <a:rPr lang="es-ES" dirty="0"/>
              <a:t>Removible / No removible</a:t>
            </a:r>
          </a:p>
          <a:p>
            <a:r>
              <a:rPr lang="es-ES" dirty="0"/>
              <a:t>Según la tecnología</a:t>
            </a:r>
          </a:p>
          <a:p>
            <a:pPr lvl="1"/>
            <a:r>
              <a:rPr lang="es-ES" dirty="0"/>
              <a:t>Magnética</a:t>
            </a:r>
          </a:p>
          <a:p>
            <a:pPr lvl="1"/>
            <a:r>
              <a:rPr lang="es-ES" dirty="0"/>
              <a:t>Óptica</a:t>
            </a:r>
          </a:p>
          <a:p>
            <a:pPr lvl="1"/>
            <a:r>
              <a:rPr lang="es-ES" dirty="0"/>
              <a:t>Electrónica</a:t>
            </a:r>
          </a:p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9B3B0AE-1C61-2367-0743-936C3B682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24</a:t>
            </a:fld>
            <a:endParaRPr lang="es-ES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B22B23EB-B626-8207-FEFA-A5CBF235A28A}"/>
              </a:ext>
            </a:extLst>
          </p:cNvPr>
          <p:cNvSpPr txBox="1">
            <a:spLocks/>
          </p:cNvSpPr>
          <p:nvPr/>
        </p:nvSpPr>
        <p:spPr>
          <a:xfrm>
            <a:off x="7168896" y="1870075"/>
            <a:ext cx="418490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No reutilizable: </a:t>
            </a:r>
            <a:r>
              <a:rPr lang="es-ES" dirty="0"/>
              <a:t>CD-ROM</a:t>
            </a:r>
          </a:p>
          <a:p>
            <a:pPr marL="0" indent="0">
              <a:buNone/>
            </a:pPr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Secuencial: </a:t>
            </a:r>
            <a:r>
              <a:rPr lang="es-ES" dirty="0"/>
              <a:t>grabar CD-RW</a:t>
            </a:r>
          </a:p>
          <a:p>
            <a:pPr marL="0" indent="0">
              <a:buNone/>
            </a:pPr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Externo: </a:t>
            </a:r>
            <a:r>
              <a:rPr lang="es-ES" dirty="0"/>
              <a:t>pendrive USB</a:t>
            </a:r>
          </a:p>
          <a:p>
            <a:pPr marL="0" indent="0">
              <a:buNone/>
            </a:pPr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Removible: </a:t>
            </a:r>
            <a:r>
              <a:rPr lang="es-ES" dirty="0"/>
              <a:t>disquete</a:t>
            </a:r>
          </a:p>
          <a:p>
            <a:pPr marL="0" indent="0">
              <a:buNone/>
            </a:pPr>
            <a:endParaRPr lang="es-ES" dirty="0"/>
          </a:p>
          <a:p>
            <a:pPr lvl="1"/>
            <a:r>
              <a:rPr lang="es-ES" dirty="0" err="1"/>
              <a:t>Floppy</a:t>
            </a:r>
            <a:endParaRPr lang="es-ES" dirty="0"/>
          </a:p>
          <a:p>
            <a:pPr lvl="1"/>
            <a:r>
              <a:rPr lang="es-ES" dirty="0"/>
              <a:t>DVD</a:t>
            </a:r>
          </a:p>
          <a:p>
            <a:pPr lvl="1"/>
            <a:r>
              <a:rPr lang="es-ES" dirty="0"/>
              <a:t>SSD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9055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D5B431EB-F431-65A4-2942-915AB6331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419" y="227866"/>
            <a:ext cx="6872549" cy="499485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3FBFF94-0B80-2DA9-1B7B-4F04F353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Discos duros (HDD)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054562-F1B7-D7B8-AC5F-F2D635EF0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Magnético-Óptico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F448366-38A7-0F74-1C91-3D99830BA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25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F4DD24B-E3F1-1E3E-F672-D783A2539E81}"/>
              </a:ext>
            </a:extLst>
          </p:cNvPr>
          <p:cNvSpPr txBox="1"/>
          <p:nvPr/>
        </p:nvSpPr>
        <p:spPr>
          <a:xfrm>
            <a:off x="256032" y="6356350"/>
            <a:ext cx="6350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https://www.xataka.com/tecnologiazen/hay-futuro-para-los-discos-magneto-opticos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D69D895-8780-6DA7-9121-8DD02063D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32" y="2725293"/>
            <a:ext cx="4686300" cy="318135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277CA065-2600-38BD-3DB7-02B648F9B8FD}"/>
              </a:ext>
            </a:extLst>
          </p:cNvPr>
          <p:cNvSpPr txBox="1"/>
          <p:nvPr/>
        </p:nvSpPr>
        <p:spPr>
          <a:xfrm>
            <a:off x="4433318" y="5476057"/>
            <a:ext cx="5632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2">
                    <a:lumMod val="75000"/>
                  </a:schemeClr>
                </a:solidFill>
              </a:rPr>
              <a:t>Mayor velocidad de giro, mayor calentamiento</a:t>
            </a:r>
            <a:br>
              <a:rPr lang="es-ES" dirty="0"/>
            </a:br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             ~ 5400-7200 rpm</a:t>
            </a:r>
          </a:p>
        </p:txBody>
      </p:sp>
    </p:spTree>
    <p:extLst>
      <p:ext uri="{BB962C8B-B14F-4D97-AF65-F5344CB8AC3E}">
        <p14:creationId xmlns:p14="http://schemas.microsoft.com/office/powerpoint/2010/main" val="3233071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FBFF94-0B80-2DA9-1B7B-4F04F353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Discos duros (HDD)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F448366-38A7-0F74-1C91-3D99830BA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26</a:t>
            </a:fld>
            <a:endParaRPr lang="es-E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261F724-B07D-784A-6244-7C554B2A5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982143">
            <a:off x="6018089" y="576519"/>
            <a:ext cx="3932220" cy="5364253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CBA149DD-966F-27BE-F0C6-6C3F3DFDA124}"/>
              </a:ext>
            </a:extLst>
          </p:cNvPr>
          <p:cNvSpPr txBox="1"/>
          <p:nvPr/>
        </p:nvSpPr>
        <p:spPr>
          <a:xfrm>
            <a:off x="246888" y="6501384"/>
            <a:ext cx="63409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https://www.profesionalreview.com/2020/04/12/disco-duro-2-5-3-5-pulgadas-usos/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5D8709B-FBCC-7B99-642B-0C8446A12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743" b="96175" l="5091" r="89455">
                        <a14:foregroundMark x1="48364" y1="84153" x2="64000" y2="51366"/>
                        <a14:foregroundMark x1="64000" y1="51366" x2="74909" y2="67213"/>
                        <a14:foregroundMark x1="74909" y1="67213" x2="74545" y2="73224"/>
                        <a14:foregroundMark x1="51273" y1="64481" x2="49455" y2="81421"/>
                        <a14:foregroundMark x1="49455" y1="81421" x2="53455" y2="88525"/>
                        <a14:foregroundMark x1="62909" y1="96175" x2="56364" y2="89617"/>
                        <a14:foregroundMark x1="35636" y1="69399" x2="56000" y2="22951"/>
                        <a14:foregroundMark x1="33455" y1="76503" x2="21455" y2="63388"/>
                        <a14:foregroundMark x1="21455" y1="63388" x2="5091" y2="54645"/>
                        <a14:foregroundMark x1="5091" y1="54645" x2="5818" y2="54098"/>
                        <a14:foregroundMark x1="14182" y1="39891" x2="22182" y2="26776"/>
                        <a14:foregroundMark x1="22182" y1="26776" x2="21091" y2="29508"/>
                        <a14:foregroundMark x1="19636" y1="26776" x2="24000" y2="21858"/>
                        <a14:foregroundMark x1="24364" y1="20219" x2="30182" y2="9836"/>
                        <a14:foregroundMark x1="33455" y1="8743" x2="49091" y2="17486"/>
                        <a14:foregroundMark x1="49091" y1="17486" x2="56000" y2="180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77" y="1690688"/>
            <a:ext cx="4298779" cy="286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4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FBFF94-0B80-2DA9-1B7B-4F04F353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Unidades de estado sólido (SSD)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054562-F1B7-D7B8-AC5F-F2D635EF0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Memoria FLASH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F448366-38A7-0F74-1C91-3D99830BA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27</a:t>
            </a:fld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F4DD24B-E3F1-1E3E-F672-D783A2539E81}"/>
              </a:ext>
            </a:extLst>
          </p:cNvPr>
          <p:cNvSpPr txBox="1"/>
          <p:nvPr/>
        </p:nvSpPr>
        <p:spPr>
          <a:xfrm>
            <a:off x="256032" y="6356350"/>
            <a:ext cx="8768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https://www.xataka.com/especiales/mega-guia-discos-duros-ssd-tipos-tecnologia-como-elegir-mejor-para-nuestro-pc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AB96B9F-A05D-489B-6B67-2092F0D10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56" y="3589972"/>
            <a:ext cx="4724400" cy="223837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F824359-15DC-808C-70AB-87CBD6252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198" y="1820101"/>
            <a:ext cx="400050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9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C2D08C40-25B8-024B-E18B-E394BDA92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864" y="2172822"/>
            <a:ext cx="6950145" cy="695014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3FBFF94-0B80-2DA9-1B7B-4F04F353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Unidades de estado sólido (SSD)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168175F-32E6-E7E5-0E3D-FFCD7C01B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78409">
            <a:off x="1327643" y="1883545"/>
            <a:ext cx="3331109" cy="453512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9F13CCC-C034-519D-9C4A-658D73EF88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57" b="93929" l="10000" r="90000">
                        <a14:foregroundMark x1="66429" y1="5714" x2="70714" y2="6429"/>
                        <a14:foregroundMark x1="70714" y1="6429" x2="70714" y2="6429"/>
                        <a14:foregroundMark x1="32857" y1="93929" x2="33929" y2="83214"/>
                        <a14:foregroundMark x1="54643" y1="55714" x2="74286" y2="24286"/>
                        <a14:foregroundMark x1="50000" y1="45000" x2="69286" y2="19643"/>
                        <a14:foregroundMark x1="69286" y1="19643" x2="69286" y2="19643"/>
                        <a14:foregroundMark x1="46071" y1="45714" x2="65357" y2="20714"/>
                        <a14:foregroundMark x1="65357" y1="20714" x2="55000" y2="44643"/>
                        <a14:foregroundMark x1="55000" y1="44643" x2="68929" y2="18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23866" y="224731"/>
            <a:ext cx="5454263" cy="545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40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299C66-5B27-8B68-F664-288EEC2B5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Características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9881BF-77DA-7744-8F75-EED105666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29</a:t>
            </a:fld>
            <a:endParaRPr lang="es-E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E2CB33BF-11FD-B731-0A6B-2CACADD50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0" y="1825625"/>
            <a:ext cx="7467600" cy="4351338"/>
          </a:xfrm>
        </p:spPr>
        <p:txBody>
          <a:bodyPr/>
          <a:lstStyle/>
          <a:p>
            <a:r>
              <a:rPr lang="es-ES" dirty="0"/>
              <a:t>Formato</a:t>
            </a:r>
          </a:p>
          <a:p>
            <a:r>
              <a:rPr lang="es-ES" dirty="0"/>
              <a:t>Capacidad</a:t>
            </a:r>
          </a:p>
          <a:p>
            <a:r>
              <a:rPr lang="es-ES" dirty="0"/>
              <a:t>Velocidad de transferencia</a:t>
            </a:r>
          </a:p>
          <a:p>
            <a:r>
              <a:rPr lang="es-ES" dirty="0"/>
              <a:t>Caché</a:t>
            </a:r>
          </a:p>
          <a:p>
            <a:r>
              <a:rPr lang="es-ES" dirty="0"/>
              <a:t>Latencia</a:t>
            </a:r>
          </a:p>
          <a:p>
            <a:r>
              <a:rPr lang="es-ES" dirty="0"/>
              <a:t>Interfaz…</a:t>
            </a:r>
          </a:p>
        </p:txBody>
      </p:sp>
    </p:spTree>
    <p:extLst>
      <p:ext uri="{BB962C8B-B14F-4D97-AF65-F5344CB8AC3E}">
        <p14:creationId xmlns:p14="http://schemas.microsoft.com/office/powerpoint/2010/main" val="66018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82D839-EC66-56B2-397F-4CF9E504A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Tipos de memoria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6D0BE3-E205-ACEC-A7D5-1EBF70C9A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Según la persistencia:</a:t>
            </a:r>
          </a:p>
          <a:p>
            <a:r>
              <a:rPr lang="es-ES" sz="2400" dirty="0"/>
              <a:t>Volátiles </a:t>
            </a:r>
            <a:r>
              <a:rPr lang="es-ES" sz="1600" dirty="0"/>
              <a:t>(necesitan recibir corriente eléctrica)</a:t>
            </a:r>
            <a:endParaRPr lang="es-ES" sz="2400" dirty="0"/>
          </a:p>
          <a:p>
            <a:r>
              <a:rPr lang="es-ES" sz="2400" dirty="0"/>
              <a:t>Permanentes</a:t>
            </a:r>
          </a:p>
          <a:p>
            <a:endParaRPr lang="es-ES" sz="2400" dirty="0"/>
          </a:p>
          <a:p>
            <a:pPr marL="0" indent="0">
              <a:buNone/>
            </a:pPr>
            <a:r>
              <a:rPr lang="es-ES" sz="2400" dirty="0"/>
              <a:t>Según las propiedades de lectura / escritura</a:t>
            </a:r>
          </a:p>
          <a:p>
            <a:r>
              <a:rPr lang="es-ES" sz="2400" dirty="0"/>
              <a:t>De acceso aleatorio </a:t>
            </a:r>
            <a:r>
              <a:rPr lang="es-ES" sz="1600" dirty="0"/>
              <a:t>no necesitan leer secuencialmente</a:t>
            </a:r>
            <a:endParaRPr lang="es-ES" sz="2400" dirty="0"/>
          </a:p>
          <a:p>
            <a:r>
              <a:rPr lang="es-ES" sz="2400" dirty="0"/>
              <a:t>De solo lectura </a:t>
            </a:r>
            <a:r>
              <a:rPr lang="es-ES" sz="1600" dirty="0"/>
              <a:t>se programan al fabricarlas</a:t>
            </a:r>
            <a:endParaRPr lang="es-ES" sz="2400" dirty="0"/>
          </a:p>
          <a:p>
            <a:r>
              <a:rPr lang="es-ES" sz="2400" dirty="0"/>
              <a:t>De lectura preferente </a:t>
            </a:r>
            <a:r>
              <a:rPr lang="es-ES" sz="1600" dirty="0"/>
              <a:t>programables con procedimientos específicos</a:t>
            </a:r>
            <a:endParaRPr lang="es-ES" sz="24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44B353A-47F4-013C-6CD1-4EE4DAB5F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3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622F603-7468-79C8-6E49-1B40B2FD6BE4}"/>
              </a:ext>
            </a:extLst>
          </p:cNvPr>
          <p:cNvSpPr txBox="1"/>
          <p:nvPr/>
        </p:nvSpPr>
        <p:spPr>
          <a:xfrm>
            <a:off x="7858405" y="4092169"/>
            <a:ext cx="39925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s-ES" dirty="0">
                <a:solidFill>
                  <a:schemeClr val="accent1"/>
                </a:solidFill>
                <a:sym typeface="Wingdings" panose="05000000000000000000" pitchFamily="2" charset="2"/>
              </a:rPr>
              <a:t>RAM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s-ES" dirty="0">
              <a:solidFill>
                <a:schemeClr val="accent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s-ES" dirty="0">
                <a:solidFill>
                  <a:schemeClr val="accent1"/>
                </a:solidFill>
                <a:sym typeface="Wingdings" panose="05000000000000000000" pitchFamily="2" charset="2"/>
              </a:rPr>
              <a:t>ROM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s-ES" dirty="0">
              <a:solidFill>
                <a:schemeClr val="accent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s-ES" dirty="0">
                <a:solidFill>
                  <a:schemeClr val="accent1"/>
                </a:solidFill>
                <a:sym typeface="Wingdings" panose="05000000000000000000" pitchFamily="2" charset="2"/>
              </a:rPr>
              <a:t>PROM (EVPROM, EPROM, EEPROM)</a:t>
            </a:r>
            <a:endParaRPr lang="es-E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6058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292EEC-5F8B-B09E-D6D7-23B3029E7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Interfaces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46A161-D3EF-4F83-9618-E2CE7C659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9744" y="545465"/>
            <a:ext cx="6352032" cy="2115439"/>
          </a:xfrm>
        </p:spPr>
        <p:txBody>
          <a:bodyPr numCol="2">
            <a:normAutofit/>
          </a:bodyPr>
          <a:lstStyle/>
          <a:p>
            <a:r>
              <a:rPr lang="es-ES" dirty="0"/>
              <a:t>IDE</a:t>
            </a:r>
          </a:p>
          <a:p>
            <a:r>
              <a:rPr lang="es-ES" dirty="0"/>
              <a:t>SATA 1.0 2.0 3.0</a:t>
            </a:r>
          </a:p>
          <a:p>
            <a:r>
              <a:rPr lang="es-ES" dirty="0" err="1"/>
              <a:t>SATAe</a:t>
            </a:r>
            <a:endParaRPr lang="es-ES" dirty="0"/>
          </a:p>
          <a:p>
            <a:r>
              <a:rPr lang="es-ES" dirty="0"/>
              <a:t>SCSI</a:t>
            </a:r>
          </a:p>
          <a:p>
            <a:r>
              <a:rPr lang="es-ES" dirty="0"/>
              <a:t>USB 2.0, 3.0/3.1</a:t>
            </a:r>
          </a:p>
          <a:p>
            <a:r>
              <a:rPr lang="es-ES" dirty="0"/>
              <a:t>PCIe</a:t>
            </a:r>
          </a:p>
          <a:p>
            <a:r>
              <a:rPr lang="es-ES" dirty="0"/>
              <a:t>M.2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29E5D45-6F1F-3E7D-DDB3-22A9B6027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30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2BE322E-7044-CD2A-88F4-C869900992D2}"/>
              </a:ext>
            </a:extLst>
          </p:cNvPr>
          <p:cNvSpPr txBox="1"/>
          <p:nvPr/>
        </p:nvSpPr>
        <p:spPr>
          <a:xfrm>
            <a:off x="3860624" y="3284949"/>
            <a:ext cx="3410712" cy="20313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s-ES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es-ES" dirty="0">
                <a:solidFill>
                  <a:schemeClr val="accent2">
                    <a:lumMod val="75000"/>
                  </a:schemeClr>
                </a:solidFill>
              </a:rPr>
              <a:t>BUSCAR INFORMACIÓN!</a:t>
            </a:r>
          </a:p>
          <a:p>
            <a:pPr algn="ctr"/>
            <a:r>
              <a:rPr lang="es-ES" dirty="0">
                <a:solidFill>
                  <a:schemeClr val="accent2">
                    <a:lumMod val="75000"/>
                  </a:schemeClr>
                </a:solidFill>
              </a:rPr>
              <a:t>- aspecto</a:t>
            </a:r>
          </a:p>
          <a:p>
            <a:pPr algn="ctr"/>
            <a:r>
              <a:rPr lang="es-ES" dirty="0">
                <a:solidFill>
                  <a:schemeClr val="accent2">
                    <a:lumMod val="75000"/>
                  </a:schemeClr>
                </a:solidFill>
              </a:rPr>
              <a:t>- velocidad</a:t>
            </a:r>
          </a:p>
          <a:p>
            <a:pPr algn="ctr"/>
            <a:r>
              <a:rPr lang="es-ES" dirty="0">
                <a:solidFill>
                  <a:schemeClr val="accent2">
                    <a:lumMod val="75000"/>
                  </a:schemeClr>
                </a:solidFill>
              </a:rPr>
              <a:t>- contexto de uso</a:t>
            </a:r>
          </a:p>
          <a:p>
            <a:pPr algn="ctr"/>
            <a:r>
              <a:rPr lang="es-ES" dirty="0">
                <a:solidFill>
                  <a:schemeClr val="accent2">
                    <a:lumMod val="75000"/>
                  </a:schemeClr>
                </a:solidFill>
              </a:rPr>
              <a:t>…</a:t>
            </a:r>
          </a:p>
          <a:p>
            <a:pPr algn="ctr"/>
            <a:endParaRPr lang="es-E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6896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2CF5CE-E42E-78EB-F219-303521BFC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6D7E2378-A5A9-8FE6-E127-2F0371DAFE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534" y="249255"/>
            <a:ext cx="8260931" cy="6608745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C9514F5-7304-983C-33C8-F8C1A22A0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53739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2EA05B-2471-29FB-C9D7-21FA097F7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56A5D84B-2DEA-80DB-A81B-6445434C6B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678" y="-1"/>
            <a:ext cx="6796503" cy="6796503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8ECE99-EFDF-EC2D-FD5A-13EF7E0A8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51716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ABF83A-23E7-94A6-024B-B45C91CB7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E4A1EFA5-42CA-5982-8A25-F7BE2AE41C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130" y="615328"/>
            <a:ext cx="4452731" cy="6099314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26C213B-E0BD-7C66-424B-E27A9F47C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6256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F83D6-1C41-29FB-2657-ADAF200B0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D3640121-13DA-5946-536C-FA08BA1A5D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348" y="1015557"/>
            <a:ext cx="4593327" cy="4826886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0E253DF-D9E5-2E73-01C2-CFE444931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83442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A6AFFD-34D6-0951-9848-CA5BA2429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BAB78343-EEBB-A0E3-BBFB-49A456EA8D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062" y="343867"/>
            <a:ext cx="6149008" cy="6149008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3361F97-D007-6511-F31D-1B85BBD19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75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A609D1-9166-4AB6-DC4F-C78960717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1315E08E-A17A-42D9-F347-8D6C05892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861" y="779184"/>
            <a:ext cx="7087635" cy="4716499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867ECEF-EC05-A18B-6CA5-942B2C16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90069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F57691-2317-8498-59A9-368B9BD7F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01D14E4D-8719-C6D6-1D83-5FA48AC80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82"/>
          <a:stretch/>
        </p:blipFill>
        <p:spPr>
          <a:xfrm>
            <a:off x="1325280" y="1690688"/>
            <a:ext cx="10028520" cy="3000375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968B3F6-13E7-DE0A-B251-9D7A9318D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98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615801-ECF8-2CA8-7321-6C432DC2D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Comparativa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691EF41-A5A2-634B-CE29-1F48F45EE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38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7280A13-CE41-0432-3DD5-D090FF80C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5" y="1600200"/>
            <a:ext cx="7829550" cy="36576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EDCB33A-6A2B-A939-EE13-75C871008091}"/>
              </a:ext>
            </a:extLst>
          </p:cNvPr>
          <p:cNvSpPr txBox="1"/>
          <p:nvPr/>
        </p:nvSpPr>
        <p:spPr>
          <a:xfrm>
            <a:off x="265176" y="6455664"/>
            <a:ext cx="3276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https://www.editalo.pro/blog/hdd-vs-ssd/</a:t>
            </a:r>
          </a:p>
        </p:txBody>
      </p:sp>
      <p:sp>
        <p:nvSpPr>
          <p:cNvPr id="5" name="Estrella: 32 puntas 4">
            <a:extLst>
              <a:ext uri="{FF2B5EF4-FFF2-40B4-BE49-F238E27FC236}">
                <a16:creationId xmlns:a16="http://schemas.microsoft.com/office/drawing/2014/main" id="{7C8BB86D-7139-EA56-7256-0A1BC73FD3EC}"/>
              </a:ext>
            </a:extLst>
          </p:cNvPr>
          <p:cNvSpPr/>
          <p:nvPr/>
        </p:nvSpPr>
        <p:spPr>
          <a:xfrm rot="20607435">
            <a:off x="8601824" y="5002520"/>
            <a:ext cx="2650435" cy="1098550"/>
          </a:xfrm>
          <a:prstGeom prst="star32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PREGUNTA DE EXAMEN</a:t>
            </a:r>
          </a:p>
        </p:txBody>
      </p:sp>
    </p:spTree>
    <p:extLst>
      <p:ext uri="{BB962C8B-B14F-4D97-AF65-F5344CB8AC3E}">
        <p14:creationId xmlns:p14="http://schemas.microsoft.com/office/powerpoint/2010/main" val="455927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7BA70D-6D58-582F-4F4A-D767CF97E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3AD852-7770-95A4-299F-9F9A1859F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08932BE-445C-2F55-6E6D-199307D70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39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A13215E-529D-63AC-B410-153375016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870075"/>
            <a:ext cx="11353800" cy="308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57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82D839-EC66-56B2-397F-4CF9E504A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Tipos de memoria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6D0BE3-E205-ACEC-A7D5-1EBF70C9A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Según tamaño y funcionalidad</a:t>
            </a:r>
          </a:p>
          <a:p>
            <a:r>
              <a:rPr lang="es-ES" sz="2400" dirty="0"/>
              <a:t>Principal / interna    </a:t>
            </a:r>
            <a:r>
              <a:rPr lang="es-ES" sz="1400" dirty="0"/>
              <a:t>RAM y ROM (BIOS, EEPROM)</a:t>
            </a:r>
            <a:endParaRPr lang="es-ES" sz="2400" dirty="0"/>
          </a:p>
          <a:p>
            <a:endParaRPr lang="es-ES" sz="2400" dirty="0"/>
          </a:p>
          <a:p>
            <a:endParaRPr lang="es-ES" sz="2400" dirty="0"/>
          </a:p>
          <a:p>
            <a:r>
              <a:rPr lang="es-ES" sz="2400" dirty="0"/>
              <a:t>Secundaria / externa    </a:t>
            </a:r>
            <a:r>
              <a:rPr lang="es-ES" sz="1400" dirty="0"/>
              <a:t>soportes masivos, no volátiles</a:t>
            </a:r>
            <a:endParaRPr lang="es-ES" sz="24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44B353A-47F4-013C-6CD1-4EE4DAB5F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4</a:t>
            </a:fld>
            <a:endParaRPr lang="es-ES"/>
          </a:p>
        </p:txBody>
      </p:sp>
      <p:sp>
        <p:nvSpPr>
          <p:cNvPr id="6" name="Rectángulo: esquina doblada 5">
            <a:extLst>
              <a:ext uri="{FF2B5EF4-FFF2-40B4-BE49-F238E27FC236}">
                <a16:creationId xmlns:a16="http://schemas.microsoft.com/office/drawing/2014/main" id="{F8C1F360-379C-B230-ECD3-6109D51CB5BD}"/>
              </a:ext>
            </a:extLst>
          </p:cNvPr>
          <p:cNvSpPr/>
          <p:nvPr/>
        </p:nvSpPr>
        <p:spPr>
          <a:xfrm>
            <a:off x="1855961" y="4762123"/>
            <a:ext cx="1892174" cy="69711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Cuáles </a:t>
            </a:r>
            <a:r>
              <a:rPr lang="es-ES" dirty="0" err="1"/>
              <a:t>conoceis</a:t>
            </a:r>
            <a:r>
              <a:rPr lang="es-ES" dirty="0"/>
              <a:t>?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1A70600-EBA8-79B3-03A9-40BCB1BF9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787" y="2019300"/>
            <a:ext cx="3248025" cy="14097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6054A2B-DE22-003A-09F9-E96FB93A1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016" y="2019298"/>
            <a:ext cx="2114552" cy="140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19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5D930A-4D99-0C9B-9809-A6476D4CA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¿Memoria virtual?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6351AB-7BAB-3942-1DC7-129EB7444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40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8DDE41A-ACA2-9F5A-0D57-95DC1FE1E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1690688"/>
            <a:ext cx="9324975" cy="4200525"/>
          </a:xfrm>
          <a:prstGeom prst="rect">
            <a:avLst/>
          </a:prstGeom>
        </p:spPr>
      </p:pic>
      <p:sp>
        <p:nvSpPr>
          <p:cNvPr id="7" name="Flecha: a la derecha con bandas 6">
            <a:extLst>
              <a:ext uri="{FF2B5EF4-FFF2-40B4-BE49-F238E27FC236}">
                <a16:creationId xmlns:a16="http://schemas.microsoft.com/office/drawing/2014/main" id="{4A608AFD-7E6B-5CE8-8985-61C9A8F1DCD7}"/>
              </a:ext>
            </a:extLst>
          </p:cNvPr>
          <p:cNvSpPr/>
          <p:nvPr/>
        </p:nvSpPr>
        <p:spPr>
          <a:xfrm>
            <a:off x="838200" y="3959352"/>
            <a:ext cx="1127760" cy="1325563"/>
          </a:xfrm>
          <a:prstGeom prst="striped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AC6B1203-1DEB-9750-3B47-3CB0F319433E}"/>
              </a:ext>
            </a:extLst>
          </p:cNvPr>
          <p:cNvCxnSpPr/>
          <p:nvPr/>
        </p:nvCxnSpPr>
        <p:spPr>
          <a:xfrm flipV="1">
            <a:off x="3429000" y="1252728"/>
            <a:ext cx="3081528" cy="5852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2767E232-A202-8033-528E-7396ADDB8E08}"/>
              </a:ext>
            </a:extLst>
          </p:cNvPr>
          <p:cNvSpPr txBox="1"/>
          <p:nvPr/>
        </p:nvSpPr>
        <p:spPr>
          <a:xfrm>
            <a:off x="6510528" y="1048505"/>
            <a:ext cx="119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systeminfo</a:t>
            </a:r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659E12E-BBAC-45E2-0DE3-7C11895D7B8E}"/>
              </a:ext>
            </a:extLst>
          </p:cNvPr>
          <p:cNvSpPr txBox="1"/>
          <p:nvPr/>
        </p:nvSpPr>
        <p:spPr>
          <a:xfrm>
            <a:off x="2788920" y="6164064"/>
            <a:ext cx="6717792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accent2">
                    <a:lumMod val="75000"/>
                  </a:schemeClr>
                </a:solidFill>
              </a:rPr>
              <a:t>Esto lo vemos en Windows… ¿Y en Linux, existe memoria virtual?</a:t>
            </a:r>
          </a:p>
        </p:txBody>
      </p:sp>
    </p:spTree>
    <p:extLst>
      <p:ext uri="{BB962C8B-B14F-4D97-AF65-F5344CB8AC3E}">
        <p14:creationId xmlns:p14="http://schemas.microsoft.com/office/powerpoint/2010/main" val="522455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246614-33DB-483A-057B-6BA91ED19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Recordamos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EA9BAAA-51A7-AFDC-B9F8-30AE9DBEA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5</a:t>
            </a:fld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59CB107-31B4-BEE3-4E6E-AC91A4E80DD0}"/>
              </a:ext>
            </a:extLst>
          </p:cNvPr>
          <p:cNvSpPr txBox="1"/>
          <p:nvPr/>
        </p:nvSpPr>
        <p:spPr>
          <a:xfrm>
            <a:off x="66528" y="6488668"/>
            <a:ext cx="4735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https://es.wikipedia.org/wiki/Arquitectura_de_Von_Neumann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7A6E43A-53B0-A47C-9EDF-BEA58DCC9B18}"/>
              </a:ext>
            </a:extLst>
          </p:cNvPr>
          <p:cNvSpPr txBox="1"/>
          <p:nvPr/>
        </p:nvSpPr>
        <p:spPr>
          <a:xfrm>
            <a:off x="838200" y="1772357"/>
            <a:ext cx="1508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von</a:t>
            </a:r>
            <a:r>
              <a:rPr lang="es-ES" dirty="0"/>
              <a:t> Neumann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8B5F2CEA-87B8-577B-E71C-79A242467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716" y="216385"/>
            <a:ext cx="6999636" cy="6187678"/>
          </a:xfr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D4B7DAFB-953A-151E-632F-F3996FE4CAEA}"/>
              </a:ext>
            </a:extLst>
          </p:cNvPr>
          <p:cNvGrpSpPr/>
          <p:nvPr/>
        </p:nvGrpSpPr>
        <p:grpSpPr>
          <a:xfrm>
            <a:off x="2562131" y="1982709"/>
            <a:ext cx="8990091" cy="2326741"/>
            <a:chOff x="2562131" y="1982709"/>
            <a:chExt cx="8990091" cy="2326741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CDEDEF25-B721-3996-526B-0173076F0F5D}"/>
                </a:ext>
              </a:extLst>
            </p:cNvPr>
            <p:cNvSpPr/>
            <p:nvPr/>
          </p:nvSpPr>
          <p:spPr>
            <a:xfrm>
              <a:off x="9913545" y="1982709"/>
              <a:ext cx="1638677" cy="1140737"/>
            </a:xfrm>
            <a:prstGeom prst="ellipse">
              <a:avLst/>
            </a:prstGeom>
            <a:noFill/>
            <a:ln w="762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D7324BD7-3E03-0EF0-5502-0F6A7BEFE4AA}"/>
                </a:ext>
              </a:extLst>
            </p:cNvPr>
            <p:cNvCxnSpPr/>
            <p:nvPr/>
          </p:nvCxnSpPr>
          <p:spPr>
            <a:xfrm flipH="1">
              <a:off x="2562131" y="2879002"/>
              <a:ext cx="7505322" cy="1430448"/>
            </a:xfrm>
            <a:prstGeom prst="line">
              <a:avLst/>
            </a:prstGeom>
            <a:noFill/>
            <a:ln w="762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</p:cxnSp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81FB17CC-1493-22AE-7330-D9AC21DA5103}"/>
              </a:ext>
            </a:extLst>
          </p:cNvPr>
          <p:cNvSpPr txBox="1"/>
          <p:nvPr/>
        </p:nvSpPr>
        <p:spPr>
          <a:xfrm>
            <a:off x="142774" y="4409570"/>
            <a:ext cx="4994573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/>
              <a:t>Concepto de “programa almacenado”</a:t>
            </a:r>
          </a:p>
          <a:p>
            <a:pPr algn="ctr"/>
            <a:endParaRPr lang="es-ES" dirty="0"/>
          </a:p>
          <a:p>
            <a:pPr algn="ctr"/>
            <a:r>
              <a:rPr lang="es-ES" sz="1400" dirty="0"/>
              <a:t>- La memoria principal almacena datos e instrucciones</a:t>
            </a:r>
          </a:p>
          <a:p>
            <a:pPr algn="ctr"/>
            <a:r>
              <a:rPr lang="es-ES" sz="1400" dirty="0"/>
              <a:t>- Se puede acceder a cualquier parte de la memoria mediante una </a:t>
            </a:r>
            <a:br>
              <a:rPr lang="es-ES" sz="1400" dirty="0"/>
            </a:br>
            <a:r>
              <a:rPr lang="es-ES" sz="1400" dirty="0"/>
              <a:t>“dirección de memoria”</a:t>
            </a:r>
            <a:br>
              <a:rPr lang="es-ES" sz="1400" dirty="0"/>
            </a:br>
            <a:r>
              <a:rPr lang="es-ES" sz="1400" dirty="0"/>
              <a:t>- La ejecución de un programa es secuencial: </a:t>
            </a:r>
            <a:br>
              <a:rPr lang="es-ES" sz="1400" dirty="0"/>
            </a:br>
            <a:r>
              <a:rPr lang="es-ES" sz="1400" dirty="0"/>
              <a:t>de una instrucción se pasa a la siguiente</a:t>
            </a:r>
          </a:p>
        </p:txBody>
      </p:sp>
    </p:spTree>
    <p:extLst>
      <p:ext uri="{BB962C8B-B14F-4D97-AF65-F5344CB8AC3E}">
        <p14:creationId xmlns:p14="http://schemas.microsoft.com/office/powerpoint/2010/main" val="415544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82456-05BB-42A4-789A-DD337BE01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Composición de la memoria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43339C-2B98-C3AB-2850-2FD4504B2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¿Qué circuito electrónico almacena un bit de memoria?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F4B02D3-7634-E655-42E3-E542A3470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6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60D3CB8-C6C0-03F3-B3B5-4AB92CD64518}"/>
              </a:ext>
            </a:extLst>
          </p:cNvPr>
          <p:cNvSpPr txBox="1"/>
          <p:nvPr/>
        </p:nvSpPr>
        <p:spPr>
          <a:xfrm>
            <a:off x="283464" y="6537960"/>
            <a:ext cx="3798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https://es.wikipedia.org/wiki/Celda_de_memoria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4C7F3BD-36A6-1367-220F-F9AB7371C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585" y="2664901"/>
            <a:ext cx="2105216" cy="157688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14D9628-B051-BB1B-3B21-9221C8B1613D}"/>
              </a:ext>
            </a:extLst>
          </p:cNvPr>
          <p:cNvSpPr txBox="1"/>
          <p:nvPr/>
        </p:nvSpPr>
        <p:spPr>
          <a:xfrm>
            <a:off x="1597152" y="4403836"/>
            <a:ext cx="2670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Flip</a:t>
            </a:r>
            <a:r>
              <a:rPr lang="es-ES" dirty="0"/>
              <a:t> </a:t>
            </a:r>
            <a:r>
              <a:rPr lang="es-ES" dirty="0" err="1"/>
              <a:t>flops</a:t>
            </a:r>
            <a:r>
              <a:rPr lang="es-ES" dirty="0"/>
              <a:t> (biestables)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BF36A1B-78BB-F8CF-31CA-B5FB5C9338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" y="4975456"/>
            <a:ext cx="3524250" cy="12954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4B3E892-E868-C3A6-FD6C-9FA200F6A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352" y="4899535"/>
            <a:ext cx="3897440" cy="137132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972B7F8-7188-4D22-CBE2-5F65EDFBFC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267" y="2528125"/>
            <a:ext cx="1666685" cy="123245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FFC928FA-BB06-0350-9B65-3FC7E5AD30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55122" y="2382351"/>
            <a:ext cx="1666685" cy="1524000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4C8E0D29-06EF-98C0-ED7D-24BC6FE5260F}"/>
              </a:ext>
            </a:extLst>
          </p:cNvPr>
          <p:cNvSpPr txBox="1"/>
          <p:nvPr/>
        </p:nvSpPr>
        <p:spPr>
          <a:xfrm>
            <a:off x="6759864" y="4218277"/>
            <a:ext cx="3163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Transistor CMOS + condensador</a:t>
            </a:r>
          </a:p>
        </p:txBody>
      </p:sp>
      <p:sp>
        <p:nvSpPr>
          <p:cNvPr id="18" name="Estrella: 12 puntas 17">
            <a:extLst>
              <a:ext uri="{FF2B5EF4-FFF2-40B4-BE49-F238E27FC236}">
                <a16:creationId xmlns:a16="http://schemas.microsoft.com/office/drawing/2014/main" id="{FF72743D-7CCA-2DB0-3719-6CFD34B6E970}"/>
              </a:ext>
            </a:extLst>
          </p:cNvPr>
          <p:cNvSpPr/>
          <p:nvPr/>
        </p:nvSpPr>
        <p:spPr>
          <a:xfrm rot="709816">
            <a:off x="9739841" y="3569812"/>
            <a:ext cx="1533144" cy="942952"/>
          </a:xfrm>
          <a:prstGeom prst="star12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bg1">
                    <a:lumMod val="65000"/>
                  </a:schemeClr>
                </a:solidFill>
              </a:rPr>
              <a:t>Requiere refresco</a:t>
            </a:r>
          </a:p>
        </p:txBody>
      </p:sp>
    </p:spTree>
    <p:extLst>
      <p:ext uri="{BB962C8B-B14F-4D97-AF65-F5344CB8AC3E}">
        <p14:creationId xmlns:p14="http://schemas.microsoft.com/office/powerpoint/2010/main" val="397881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2C6489-79E4-BF48-EABE-0F524EABD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Jerarquía de memoria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0AA4453-4A79-ECAC-0844-9527F1F1B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7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2F60A47-9E97-E41F-7EE2-1CF9ACE0B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626873"/>
            <a:ext cx="8001000" cy="4422084"/>
          </a:xfrm>
          <a:prstGeom prst="rect">
            <a:avLst/>
          </a:prstGeom>
        </p:spPr>
      </p:pic>
      <p:sp>
        <p:nvSpPr>
          <p:cNvPr id="7" name="Globo: flecha izquierda 6">
            <a:extLst>
              <a:ext uri="{FF2B5EF4-FFF2-40B4-BE49-F238E27FC236}">
                <a16:creationId xmlns:a16="http://schemas.microsoft.com/office/drawing/2014/main" id="{9BD8F174-9CAC-0A88-EE90-FC5C8C2A4512}"/>
              </a:ext>
            </a:extLst>
          </p:cNvPr>
          <p:cNvSpPr/>
          <p:nvPr/>
        </p:nvSpPr>
        <p:spPr>
          <a:xfrm>
            <a:off x="8119872" y="1690688"/>
            <a:ext cx="3566160" cy="2616136"/>
          </a:xfrm>
          <a:prstGeom prst="leftArrowCallout">
            <a:avLst>
              <a:gd name="adj1" fmla="val 13116"/>
              <a:gd name="adj2" fmla="val 11369"/>
              <a:gd name="adj3" fmla="val 16611"/>
              <a:gd name="adj4" fmla="val 7508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Propiedad de inclusión</a:t>
            </a:r>
          </a:p>
          <a:p>
            <a:pPr algn="ctr"/>
            <a:r>
              <a:rPr lang="es-ES" sz="1200" dirty="0"/>
              <a:t>Si un dato se encuentra en un nivel de la jerarquía, también se encuentra en los niveles inferiores</a:t>
            </a:r>
          </a:p>
        </p:txBody>
      </p:sp>
    </p:spTree>
    <p:extLst>
      <p:ext uri="{BB962C8B-B14F-4D97-AF65-F5344CB8AC3E}">
        <p14:creationId xmlns:p14="http://schemas.microsoft.com/office/powerpoint/2010/main" val="871804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E12575-5FC1-A266-5866-D0CD61D4C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Más sobre la memoria caché…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DBDAB2-351A-26D8-C43C-90B70270C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dirty="0">
                <a:hlinkClick r:id="rId2"/>
              </a:rPr>
              <a:t>https://www.profesionalreview.com/guias/memoria-cache/</a:t>
            </a:r>
            <a:r>
              <a:rPr lang="es-ES" sz="2000" dirty="0"/>
              <a:t>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6E16D6C-90BA-8774-7A89-6E3E88072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8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8744739-79FA-056E-62EB-505C292EF8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45" y="2449511"/>
            <a:ext cx="4432935" cy="397280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FAF24D2-6D74-270E-A71D-EFFE5A2EF561}"/>
              </a:ext>
            </a:extLst>
          </p:cNvPr>
          <p:cNvSpPr txBox="1"/>
          <p:nvPr/>
        </p:nvSpPr>
        <p:spPr>
          <a:xfrm>
            <a:off x="8101584" y="3849624"/>
            <a:ext cx="1682496" cy="7694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L4?</a:t>
            </a:r>
          </a:p>
        </p:txBody>
      </p:sp>
    </p:spTree>
    <p:extLst>
      <p:ext uri="{BB962C8B-B14F-4D97-AF65-F5344CB8AC3E}">
        <p14:creationId xmlns:p14="http://schemas.microsoft.com/office/powerpoint/2010/main" val="292976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247E6ED3-02F9-46E2-8585-9A9DA750B5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1464017"/>
              </p:ext>
            </p:extLst>
          </p:nvPr>
        </p:nvGraphicFramePr>
        <p:xfrm>
          <a:off x="838200" y="1825625"/>
          <a:ext cx="10515598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7376">
                  <a:extLst>
                    <a:ext uri="{9D8B030D-6E8A-4147-A177-3AD203B41FA5}">
                      <a16:colId xmlns:a16="http://schemas.microsoft.com/office/drawing/2014/main" val="3131854462"/>
                    </a:ext>
                  </a:extLst>
                </a:gridCol>
                <a:gridCol w="3944111">
                  <a:extLst>
                    <a:ext uri="{9D8B030D-6E8A-4147-A177-3AD203B41FA5}">
                      <a16:colId xmlns:a16="http://schemas.microsoft.com/office/drawing/2014/main" val="3355912739"/>
                    </a:ext>
                  </a:extLst>
                </a:gridCol>
                <a:gridCol w="3944111">
                  <a:extLst>
                    <a:ext uri="{9D8B030D-6E8A-4147-A177-3AD203B41FA5}">
                      <a16:colId xmlns:a16="http://schemas.microsoft.com/office/drawing/2014/main" val="398384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" dirty="0"/>
                        <a:t>Memorias </a:t>
                      </a:r>
                      <a:br>
                        <a:rPr lang="es-ES" dirty="0"/>
                      </a:br>
                      <a:r>
                        <a:rPr lang="es-ES" dirty="0"/>
                        <a:t>SRAM y DRAM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" dirty="0"/>
                        <a:t>SRAM (</a:t>
                      </a:r>
                      <a:r>
                        <a:rPr lang="es-ES" dirty="0" err="1"/>
                        <a:t>Static</a:t>
                      </a:r>
                      <a:r>
                        <a:rPr lang="es-ES" dirty="0"/>
                        <a:t> RAM)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" dirty="0"/>
                        <a:t>DRAM (Dynamic RAM)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3578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ES" dirty="0"/>
                        <a:t>En qué se usa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" dirty="0"/>
                        <a:t>Caché L2, 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" dirty="0"/>
                        <a:t>Memoria principal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0411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ES" dirty="0"/>
                        <a:t>Tamaño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" dirty="0"/>
                        <a:t>Hasta 96 Mb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" dirty="0"/>
                        <a:t>Hasta </a:t>
                      </a:r>
                      <a:r>
                        <a:rPr lang="es-ES" dirty="0" err="1"/>
                        <a:t>Gbs</a:t>
                      </a:r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344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ES" dirty="0"/>
                        <a:t>Dónde se usa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" dirty="0"/>
                        <a:t>Dentro del procesador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" dirty="0"/>
                        <a:t>En la placa base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3374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ES" dirty="0"/>
                        <a:t>Precio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" dirty="0"/>
                        <a:t>Alto coste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" dirty="0"/>
                        <a:t>Menor coste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5682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ES" dirty="0"/>
                        <a:t>Problemas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" dirty="0"/>
                        <a:t>No pierde carga ni potencia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" dirty="0"/>
                        <a:t>Puede perder energía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8712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ES" dirty="0"/>
                        <a:t>Fabricación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" dirty="0"/>
                        <a:t>Más complejo, requiere 6 transistores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" dirty="0"/>
                        <a:t>Más sencillo, solo 1 transistor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1738731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472CA1D-5D64-E2FE-A90E-1AE96794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111870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</TotalTime>
  <Words>1100</Words>
  <Application>Microsoft Office PowerPoint</Application>
  <PresentationFormat>Panorámica</PresentationFormat>
  <Paragraphs>206</Paragraphs>
  <Slides>40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Wingdings</vt:lpstr>
      <vt:lpstr>Tema de Office</vt:lpstr>
      <vt:lpstr>UD 2.2  MEMORIA</vt:lpstr>
      <vt:lpstr>Contenidos</vt:lpstr>
      <vt:lpstr>Tipos de memoria</vt:lpstr>
      <vt:lpstr>Tipos de memoria</vt:lpstr>
      <vt:lpstr>Recordamos</vt:lpstr>
      <vt:lpstr>Composición de la memoria</vt:lpstr>
      <vt:lpstr>Jerarquía de memoria</vt:lpstr>
      <vt:lpstr>Más sobre la memoria caché…</vt:lpstr>
      <vt:lpstr>Presentación de PowerPoint</vt:lpstr>
      <vt:lpstr>Características de la memoria principal</vt:lpstr>
      <vt:lpstr>Características de la memoria principal</vt:lpstr>
      <vt:lpstr>Evolución de la memoria principal</vt:lpstr>
      <vt:lpstr>Evolución de la memoria principal</vt:lpstr>
      <vt:lpstr>Presentación de PowerPoint</vt:lpstr>
      <vt:lpstr>Presentación de PowerPoint</vt:lpstr>
      <vt:lpstr>Módulos</vt:lpstr>
      <vt:lpstr>Presentación de PowerPoint</vt:lpstr>
      <vt:lpstr>Etiquetados 1</vt:lpstr>
      <vt:lpstr>Etiquetados 2</vt:lpstr>
      <vt:lpstr>Etiquetados 3</vt:lpstr>
      <vt:lpstr>Etiquetados 4</vt:lpstr>
      <vt:lpstr>Etiquetados 5</vt:lpstr>
      <vt:lpstr>MEMORIAS SECUNDARIAS</vt:lpstr>
      <vt:lpstr>CLASIFICACIONES</vt:lpstr>
      <vt:lpstr>Discos duros (HDD)</vt:lpstr>
      <vt:lpstr>Discos duros (HDD)</vt:lpstr>
      <vt:lpstr>Unidades de estado sólido (SSD)</vt:lpstr>
      <vt:lpstr>Unidades de estado sólido (SSD)</vt:lpstr>
      <vt:lpstr>Características</vt:lpstr>
      <vt:lpstr>Interfaces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Comparativa</vt:lpstr>
      <vt:lpstr>Presentación de PowerPoint</vt:lpstr>
      <vt:lpstr>¿Memoria virtual?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UD 1  SISTEMAS INFORMÁTICOS: COMPONENTES Y CARACTERÍSTICAS</dc:title>
  <dc:creator>mario rgzprz</dc:creator>
  <cp:lastModifiedBy>MarioRguez</cp:lastModifiedBy>
  <cp:revision>13</cp:revision>
  <dcterms:created xsi:type="dcterms:W3CDTF">2023-09-24T23:38:42Z</dcterms:created>
  <dcterms:modified xsi:type="dcterms:W3CDTF">2023-10-31T13:49:42Z</dcterms:modified>
</cp:coreProperties>
</file>